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2" r:id="rId3"/>
    <p:sldId id="270" r:id="rId4"/>
    <p:sldId id="265"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6600FF"/>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60" d="100"/>
          <a:sy n="60" d="100"/>
        </p:scale>
        <p:origin x="-1656" y="-294"/>
      </p:cViewPr>
      <p:guideLst>
        <p:guide orient="horz" pos="2160"/>
        <p:guide pos="2880"/>
      </p:guideLst>
    </p:cSldViewPr>
  </p:slideViewPr>
  <p:outlineViewPr>
    <p:cViewPr>
      <p:scale>
        <a:sx n="33" d="100"/>
        <a:sy n="33" d="100"/>
      </p:scale>
      <p:origin x="0" y="386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3/24/2020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0" y="1"/>
            <a:ext cx="9067800" cy="1447800"/>
          </a:xfrm>
        </p:spPr>
        <p:txBody>
          <a:bodyPr>
            <a:normAutofit/>
          </a:bodyPr>
          <a:lstStyle/>
          <a:p>
            <a:r>
              <a:rPr lang="ar-EG" sz="4800" b="1" dirty="0" smtClean="0"/>
              <a:t>أقسام علم الأصوات</a:t>
            </a:r>
            <a:endParaRPr lang="en-US" sz="4800" b="1" dirty="0"/>
          </a:p>
        </p:txBody>
      </p:sp>
      <p:sp>
        <p:nvSpPr>
          <p:cNvPr id="3" name="Subtitle 2"/>
          <p:cNvSpPr>
            <a:spLocks noGrp="1"/>
          </p:cNvSpPr>
          <p:nvPr>
            <p:ph type="subTitle" idx="1"/>
          </p:nvPr>
        </p:nvSpPr>
        <p:spPr>
          <a:xfrm>
            <a:off x="0" y="1371600"/>
            <a:ext cx="9144000" cy="5486400"/>
          </a:xfrm>
          <a:solidFill>
            <a:srgbClr val="00B050">
              <a:alpha val="70000"/>
            </a:srgbClr>
          </a:solidFill>
        </p:spPr>
        <p:txBody>
          <a:bodyPr>
            <a:normAutofit fontScale="92500" lnSpcReduction="10000"/>
          </a:bodyPr>
          <a:lstStyle/>
          <a:p>
            <a:endParaRPr lang="en-US" sz="3100" b="1" dirty="0" smtClean="0">
              <a:solidFill>
                <a:srgbClr val="222222"/>
              </a:solidFill>
              <a:latin typeface="+mj-lt"/>
            </a:endParaRPr>
          </a:p>
          <a:p>
            <a:r>
              <a:rPr lang="en-US" sz="4200" b="1" dirty="0" smtClean="0">
                <a:solidFill>
                  <a:srgbClr val="FF0000"/>
                </a:solidFill>
                <a:latin typeface="+mj-lt"/>
              </a:rPr>
              <a:t>Prepared by</a:t>
            </a:r>
          </a:p>
          <a:p>
            <a:r>
              <a:rPr lang="en-US" sz="4700" b="1" dirty="0" smtClean="0">
                <a:solidFill>
                  <a:srgbClr val="FFC000"/>
                </a:solidFill>
                <a:latin typeface="Iskoola Pota" pitchFamily="34" charset="0"/>
                <a:cs typeface="Iskoola Pota" pitchFamily="34" charset="0"/>
              </a:rPr>
              <a:t>Dr</a:t>
            </a:r>
            <a:r>
              <a:rPr lang="en-US" sz="4700" b="1" dirty="0">
                <a:solidFill>
                  <a:srgbClr val="FFC000"/>
                </a:solidFill>
                <a:latin typeface="Iskoola Pota" pitchFamily="34" charset="0"/>
                <a:cs typeface="Iskoola Pota" pitchFamily="34" charset="0"/>
              </a:rPr>
              <a:t>: Ahmed sabry saad- eldien</a:t>
            </a:r>
          </a:p>
          <a:p>
            <a:r>
              <a:rPr lang="en-US" sz="4200" dirty="0" smtClean="0">
                <a:solidFill>
                  <a:schemeClr val="accent2">
                    <a:lumMod val="75000"/>
                  </a:schemeClr>
                </a:solidFill>
                <a:latin typeface="Andalus" pitchFamily="18" charset="-78"/>
                <a:cs typeface="Andalus" pitchFamily="18" charset="-78"/>
              </a:rPr>
              <a:t>lecturer of Linguistics</a:t>
            </a:r>
          </a:p>
          <a:p>
            <a:r>
              <a:rPr lang="en-US" sz="4700" b="1" dirty="0" smtClean="0">
                <a:solidFill>
                  <a:srgbClr val="FFFF00"/>
                </a:solidFill>
                <a:latin typeface="Arabic Typesetting" pitchFamily="66" charset="-78"/>
                <a:cs typeface="Arabic Typesetting" pitchFamily="66" charset="-78"/>
              </a:rPr>
              <a:t>Faculty of Arts</a:t>
            </a:r>
          </a:p>
          <a:p>
            <a:r>
              <a:rPr lang="en-US" sz="4700" b="1" dirty="0" smtClean="0">
                <a:solidFill>
                  <a:srgbClr val="FF33CC"/>
                </a:solidFill>
                <a:latin typeface="Arabic Typesetting" pitchFamily="66" charset="-78"/>
                <a:cs typeface="Arabic Typesetting" pitchFamily="66" charset="-78"/>
              </a:rPr>
              <a:t>Benha University</a:t>
            </a:r>
          </a:p>
          <a:p>
            <a:r>
              <a:rPr lang="en-US" sz="4200" dirty="0" smtClean="0">
                <a:solidFill>
                  <a:srgbClr val="FF0000"/>
                </a:solidFill>
                <a:latin typeface="BernhardMod BT" pitchFamily="18" charset="0"/>
              </a:rPr>
              <a:t>Tel</a:t>
            </a:r>
            <a:r>
              <a:rPr lang="en-US" sz="4200" dirty="0" smtClean="0">
                <a:solidFill>
                  <a:srgbClr val="222222"/>
                </a:solidFill>
                <a:latin typeface="BernhardMod BT" pitchFamily="18" charset="0"/>
              </a:rPr>
              <a:t>: 0201116137729</a:t>
            </a:r>
          </a:p>
          <a:p>
            <a:r>
              <a:rPr lang="en-US" sz="4200" dirty="0" smtClean="0">
                <a:solidFill>
                  <a:srgbClr val="FF0000"/>
                </a:solidFill>
                <a:latin typeface="BernhardMod BT" pitchFamily="18" charset="0"/>
              </a:rPr>
              <a:t>E. mail</a:t>
            </a:r>
            <a:r>
              <a:rPr lang="en-US" sz="4200" dirty="0" smtClean="0">
                <a:solidFill>
                  <a:srgbClr val="222222"/>
                </a:solidFill>
                <a:latin typeface="BernhardMod BT" pitchFamily="18" charset="0"/>
              </a:rPr>
              <a:t>: </a:t>
            </a:r>
            <a:r>
              <a:rPr lang="en-US" sz="4200" dirty="0" smtClean="0">
                <a:solidFill>
                  <a:srgbClr val="FF33CC"/>
                </a:solidFill>
                <a:latin typeface="BernhardMod BT" pitchFamily="18" charset="0"/>
              </a:rPr>
              <a:t>dr.ahmedsabry89@gmail.com</a:t>
            </a:r>
          </a:p>
          <a:p>
            <a:endParaRPr lang="en-US" dirty="0"/>
          </a:p>
        </p:txBody>
      </p:sp>
    </p:spTree>
    <p:extLst>
      <p:ext uri="{BB962C8B-B14F-4D97-AF65-F5344CB8AC3E}">
        <p14:creationId xmlns:p14="http://schemas.microsoft.com/office/powerpoint/2010/main" val="4105879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2743200"/>
          </a:xfrm>
        </p:spPr>
        <p:txBody>
          <a:bodyPr>
            <a:noAutofit/>
          </a:bodyPr>
          <a:lstStyle/>
          <a:p>
            <a:pPr rtl="1"/>
            <a:r>
              <a:rPr lang="ar-EG" sz="2800" b="1" dirty="0" smtClean="0">
                <a:solidFill>
                  <a:srgbClr val="FF0000"/>
                </a:solidFill>
              </a:rPr>
              <a:t>علم الأصوات النطقي</a:t>
            </a:r>
            <a:r>
              <a:rPr lang="ar-EG" sz="2000" dirty="0" smtClean="0"/>
              <a:t/>
            </a:r>
            <a:br>
              <a:rPr lang="ar-EG" sz="2000" dirty="0" smtClean="0"/>
            </a:br>
            <a:r>
              <a:rPr lang="ar-EG" sz="2400" dirty="0" smtClean="0"/>
              <a:t>يهتم </a:t>
            </a:r>
            <a:r>
              <a:rPr lang="ar-EG" sz="2400" dirty="0" smtClean="0">
                <a:cs typeface="Simplified Arabic"/>
              </a:rPr>
              <a:t>با</a:t>
            </a:r>
            <a:r>
              <a:rPr lang="ar-EG" sz="2400" dirty="0" smtClean="0">
                <a:ea typeface="Calibri"/>
                <a:cs typeface="Simplified Arabic"/>
              </a:rPr>
              <a:t>لجانب </a:t>
            </a:r>
            <a:r>
              <a:rPr lang="ar-EG" sz="2400" dirty="0">
                <a:ea typeface="Calibri"/>
                <a:cs typeface="Simplified Arabic"/>
              </a:rPr>
              <a:t>التشريحى لجهاز النطق عند الإنسان؛ فيرصد أعضاء النطق عند الإنسان من حيث الشكل التشريحى لها، وكيفية نطق الأصوات اللغوية، وبيان مخارج الأصوات اللغوية، وتحديد الصفات الصوتية المميزة للأصوات اللغوية بشكل عام، أو إبراز الفروق الصوتية بين صوت وآخر، أو بين مجموعة من </a:t>
            </a:r>
            <a:r>
              <a:rPr lang="ar-EG" sz="2400" dirty="0" smtClean="0">
                <a:ea typeface="Calibri"/>
                <a:cs typeface="Simplified Arabic"/>
              </a:rPr>
              <a:t>الأصوات.</a:t>
            </a:r>
            <a:endParaRPr lang="en-US" sz="2400" dirty="0"/>
          </a:p>
        </p:txBody>
      </p:sp>
      <p:pic>
        <p:nvPicPr>
          <p:cNvPr id="4" name="Content Placeholder 3"/>
          <p:cNvPicPr>
            <a:picLocks noGrp="1" noChangeAspect="1"/>
          </p:cNvPicPr>
          <p:nvPr>
            <p:ph idx="1"/>
          </p:nvPr>
        </p:nvPicPr>
        <p:blipFill rotWithShape="1">
          <a:blip r:embed="rId2" cstate="email">
            <a:extLst>
              <a:ext uri="{28A0092B-C50C-407E-A947-70E740481C1C}">
                <a14:useLocalDpi xmlns:a14="http://schemas.microsoft.com/office/drawing/2010/main" val="0"/>
              </a:ext>
            </a:extLst>
          </a:blip>
          <a:srcRect/>
          <a:stretch/>
        </p:blipFill>
        <p:spPr>
          <a:xfrm>
            <a:off x="0" y="2362200"/>
            <a:ext cx="9143999" cy="4495800"/>
          </a:xfrm>
        </p:spPr>
      </p:pic>
    </p:spTree>
    <p:extLst>
      <p:ext uri="{BB962C8B-B14F-4D97-AF65-F5344CB8AC3E}">
        <p14:creationId xmlns:p14="http://schemas.microsoft.com/office/powerpoint/2010/main" val="3567654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28800"/>
          </a:xfrm>
        </p:spPr>
        <p:txBody>
          <a:bodyPr>
            <a:noAutofit/>
          </a:bodyPr>
          <a:lstStyle/>
          <a:p>
            <a:pPr rtl="1"/>
            <a:r>
              <a:rPr lang="ar-EG" sz="3200" b="1" dirty="0" smtClean="0">
                <a:solidFill>
                  <a:srgbClr val="FF0000"/>
                </a:solidFill>
              </a:rPr>
              <a:t>علم الأصوات الفيزيائي</a:t>
            </a:r>
            <a:r>
              <a:rPr lang="ar-EG" sz="2400" dirty="0" smtClean="0"/>
              <a:t/>
            </a:r>
            <a:br>
              <a:rPr lang="ar-EG" sz="2400" dirty="0" smtClean="0"/>
            </a:br>
            <a:r>
              <a:rPr lang="ar-EG" sz="3200" dirty="0">
                <a:ea typeface="Calibri"/>
                <a:cs typeface="Simplified Arabic"/>
              </a:rPr>
              <a:t>يهتم بدراسة الخصائص المادية أو الفيزيائية لأصوات الكلام أثناء الانتقال من المتكلم إلى </a:t>
            </a:r>
            <a:r>
              <a:rPr lang="ar-EG" sz="3200" dirty="0" smtClean="0">
                <a:ea typeface="Calibri"/>
                <a:cs typeface="Simplified Arabic"/>
              </a:rPr>
              <a:t>السامع.</a:t>
            </a:r>
            <a:endParaRPr lang="en-US" sz="32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905000"/>
            <a:ext cx="8915400" cy="4953000"/>
          </a:xfrm>
        </p:spPr>
      </p:pic>
    </p:spTree>
    <p:extLst>
      <p:ext uri="{BB962C8B-B14F-4D97-AF65-F5344CB8AC3E}">
        <p14:creationId xmlns:p14="http://schemas.microsoft.com/office/powerpoint/2010/main" val="2549539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133600"/>
          </a:xfrm>
        </p:spPr>
        <p:txBody>
          <a:bodyPr>
            <a:noAutofit/>
          </a:bodyPr>
          <a:lstStyle/>
          <a:p>
            <a:pPr rtl="1"/>
            <a:r>
              <a:rPr lang="ar-EG" sz="3600" b="1" dirty="0" smtClean="0">
                <a:solidFill>
                  <a:srgbClr val="FF0000"/>
                </a:solidFill>
              </a:rPr>
              <a:t>علم الأصوات السمعى</a:t>
            </a:r>
            <a:r>
              <a:rPr lang="ar-EG" sz="1800" dirty="0" smtClean="0"/>
              <a:t/>
            </a:r>
            <a:br>
              <a:rPr lang="ar-EG" sz="1800" dirty="0" smtClean="0"/>
            </a:br>
            <a:r>
              <a:rPr lang="ar-EG" sz="2400" b="1" dirty="0">
                <a:solidFill>
                  <a:schemeClr val="accent3">
                    <a:lumMod val="75000"/>
                  </a:schemeClr>
                </a:solidFill>
                <a:ea typeface="Calibri"/>
                <a:cs typeface="Simplified Arabic"/>
              </a:rPr>
              <a:t>يبحث هذا العلم عن كيفية تحويل الخلايا العصبية الموجودة فى الدماغ الأصوات المسموعة إلى جمل وتراكيب لغوية مفهومة. ففكرة استقبال الأصوات وتحويلها إلى تراكيب وجمل مفهومة، وإعادة إرسال هذه الأصوات إلى الجهاز النطقى للنطق بها إلى المستمعين هى المنطقة أو الجزء الذى يركز عليه علم الأصوات السمعى </a:t>
            </a:r>
            <a:r>
              <a:rPr lang="en-US" sz="2400" b="1" dirty="0">
                <a:solidFill>
                  <a:schemeClr val="accent3">
                    <a:lumMod val="75000"/>
                  </a:schemeClr>
                </a:solidFill>
                <a:latin typeface="Simplified Arabic"/>
                <a:ea typeface="Calibri"/>
              </a:rPr>
              <a:t>Auditory </a:t>
            </a:r>
            <a:r>
              <a:rPr lang="en-US" sz="2400" b="1" dirty="0" err="1" smtClean="0">
                <a:solidFill>
                  <a:schemeClr val="accent3">
                    <a:lumMod val="75000"/>
                  </a:schemeClr>
                </a:solidFill>
                <a:latin typeface="Simplified Arabic"/>
                <a:ea typeface="Calibri"/>
              </a:rPr>
              <a:t>Phonoticcs</a:t>
            </a:r>
            <a:endParaRPr lang="en-US" sz="2400" b="1" dirty="0">
              <a:solidFill>
                <a:schemeClr val="accent3">
                  <a:lumMod val="75000"/>
                </a:schemeClr>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2133600"/>
            <a:ext cx="8991600" cy="4495800"/>
          </a:xfrm>
        </p:spPr>
      </p:pic>
    </p:spTree>
    <p:extLst>
      <p:ext uri="{BB962C8B-B14F-4D97-AF65-F5344CB8AC3E}">
        <p14:creationId xmlns:p14="http://schemas.microsoft.com/office/powerpoint/2010/main" val="3545852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1910</TotalTime>
  <Words>36</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أقسام علم الأصوات</vt:lpstr>
      <vt:lpstr>علم الأصوات النطقي يهتم بالجانب التشريحى لجهاز النطق عند الإنسان؛ فيرصد أعضاء النطق عند الإنسان من حيث الشكل التشريحى لها، وكيفية نطق الأصوات اللغوية، وبيان مخارج الأصوات اللغوية، وتحديد الصفات الصوتية المميزة للأصوات اللغوية بشكل عام، أو إبراز الفروق الصوتية بين صوت وآخر، أو بين مجموعة من الأصوات.</vt:lpstr>
      <vt:lpstr>علم الأصوات الفيزيائي يهتم بدراسة الخصائص المادية أو الفيزيائية لأصوات الكلام أثناء الانتقال من المتكلم إلى السامع.</vt:lpstr>
      <vt:lpstr>علم الأصوات السمعى يبحث هذا العلم عن كيفية تحويل الخلايا العصبية الموجودة فى الدماغ الأصوات المسموعة إلى جمل وتراكيب لغوية مفهومة. ففكرة استقبال الأصوات وتحويلها إلى تراكيب وجمل مفهومة، وإعادة إرسال هذه الأصوات إلى الجهاز النطقى للنطق بها إلى المستمعين هى المنطقة أو الجزء الذى يركز عليه علم الأصوات السمعى Auditory Phonoticcs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النحو العربى الأسس والتطبيقات</dc:title>
  <dc:creator>A</dc:creator>
  <cp:lastModifiedBy>A</cp:lastModifiedBy>
  <cp:revision>109</cp:revision>
  <dcterms:created xsi:type="dcterms:W3CDTF">2006-08-16T00:00:00Z</dcterms:created>
  <dcterms:modified xsi:type="dcterms:W3CDTF">2020-03-24T18:35:48Z</dcterms:modified>
</cp:coreProperties>
</file>